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7" r:id="rId2"/>
    <p:sldId id="268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96" y="-26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7609F-67A7-4DA3-A80C-8741A936D8F2}" type="datetimeFigureOut">
              <a:rPr lang="de-CH" smtClean="0"/>
              <a:t>02.06.2015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9B2D2-2903-4AA7-B58A-5C0697A0C79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32679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370AA-CF13-F34E-8C3A-08BBFCD43090}" type="slidenum">
              <a:rPr lang="de-DE" smtClean="0">
                <a:solidFill>
                  <a:prstClr val="black"/>
                </a:solidFill>
              </a:rPr>
              <a:pPr/>
              <a:t>1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839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beat.doebe.li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creativecommons.org/licenses/by/4.0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el und Inha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9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19175"/>
          </a:xfrm>
          <a:prstGeom prst="rect">
            <a:avLst/>
          </a:prstGeom>
        </p:spPr>
        <p:txBody>
          <a:bodyPr vert="horz" lIns="0"/>
          <a:lstStyle>
            <a:lvl1pPr algn="l">
              <a:defRPr sz="2200" b="1"/>
            </a:lvl1pPr>
          </a:lstStyle>
          <a:p>
            <a:r>
              <a:rPr lang="de-CH" dirty="0" smtClean="0"/>
              <a:t>Mastertitelformat bearbeiten</a:t>
            </a:r>
            <a:endParaRPr lang="de-DE" dirty="0"/>
          </a:p>
        </p:txBody>
      </p:sp>
      <p:sp>
        <p:nvSpPr>
          <p:cNvPr id="13" name="Line 9"/>
          <p:cNvSpPr>
            <a:spLocks noChangeShapeType="1"/>
          </p:cNvSpPr>
          <p:nvPr userDrawn="1"/>
        </p:nvSpPr>
        <p:spPr bwMode="auto">
          <a:xfrm flipH="1">
            <a:off x="457200" y="6371167"/>
            <a:ext cx="82296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de-DE" kern="0">
              <a:solidFill>
                <a:sysClr val="windowText" lastClr="000000"/>
              </a:solidFill>
            </a:endParaRPr>
          </a:p>
        </p:txBody>
      </p:sp>
      <p:sp>
        <p:nvSpPr>
          <p:cNvPr id="10" name="Inhaltsplatzhalter 2"/>
          <p:cNvSpPr>
            <a:spLocks noGrp="1"/>
          </p:cNvSpPr>
          <p:nvPr>
            <p:ph sz="half" idx="1"/>
          </p:nvPr>
        </p:nvSpPr>
        <p:spPr>
          <a:xfrm>
            <a:off x="455816" y="1376363"/>
            <a:ext cx="8219872" cy="4795837"/>
          </a:xfrm>
          <a:prstGeom prst="rect">
            <a:avLst/>
          </a:prstGeom>
        </p:spPr>
        <p:txBody>
          <a:bodyPr lIns="36000" tIns="36000"/>
          <a:lstStyle>
            <a:lvl1pPr marL="268288" indent="-268288">
              <a:spcAft>
                <a:spcPts val="600"/>
              </a:spcAft>
              <a:buFont typeface="Arial"/>
              <a:buChar char="•"/>
              <a:defRPr sz="2000">
                <a:latin typeface="Arial"/>
                <a:cs typeface="Arial"/>
              </a:defRPr>
            </a:lvl1pPr>
            <a:lvl2pPr marL="534988" indent="-263525">
              <a:spcAft>
                <a:spcPts val="600"/>
              </a:spcAft>
              <a:buFont typeface="Arial"/>
              <a:buChar char="•"/>
              <a:tabLst/>
              <a:defRPr sz="2000">
                <a:latin typeface="Arial"/>
                <a:cs typeface="Arial"/>
              </a:defRPr>
            </a:lvl2pPr>
            <a:lvl3pPr marL="808038" indent="-273050">
              <a:spcAft>
                <a:spcPts val="600"/>
              </a:spcAft>
              <a:buFont typeface="Arial"/>
              <a:buChar char="•"/>
              <a:tabLst/>
              <a:defRPr sz="2000">
                <a:latin typeface="Arial"/>
                <a:cs typeface="Arial"/>
              </a:defRPr>
            </a:lvl3pPr>
            <a:lvl4pPr marL="1079500" indent="-271463">
              <a:spcAft>
                <a:spcPts val="600"/>
              </a:spcAft>
              <a:buFont typeface="Arial"/>
              <a:buChar char="•"/>
              <a:tabLst/>
              <a:defRPr sz="2000">
                <a:latin typeface="Arial"/>
                <a:cs typeface="Arial"/>
              </a:defRPr>
            </a:lvl4pPr>
            <a:lvl5pPr marL="1343025" indent="-263525">
              <a:spcAft>
                <a:spcPts val="600"/>
              </a:spcAft>
              <a:buFont typeface="Arial"/>
              <a:buChar char="•"/>
              <a:tabLst/>
              <a:defRPr sz="20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dirty="0" smtClean="0"/>
              <a:t>Mastertextformat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DE" dirty="0"/>
          </a:p>
        </p:txBody>
      </p:sp>
      <p:pic>
        <p:nvPicPr>
          <p:cNvPr id="3074" name="Picture 2" descr="Creative Commons Lizenzvertra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453336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/>
          <p:cNvSpPr/>
          <p:nvPr userDrawn="1"/>
        </p:nvSpPr>
        <p:spPr>
          <a:xfrm>
            <a:off x="1331084" y="6431696"/>
            <a:ext cx="31689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800" dirty="0">
                <a:solidFill>
                  <a:prstClr val="black"/>
                </a:solidFill>
              </a:rPr>
              <a:t>Dieses Werk von </a:t>
            </a:r>
            <a:r>
              <a:rPr lang="de-CH" sz="800" dirty="0">
                <a:solidFill>
                  <a:prstClr val="black"/>
                </a:solidFill>
                <a:hlinkClick r:id="rId3"/>
              </a:rPr>
              <a:t>Beat Döbeli Honegger</a:t>
            </a:r>
            <a:r>
              <a:rPr lang="de-CH" sz="800" dirty="0">
                <a:solidFill>
                  <a:prstClr val="black"/>
                </a:solidFill>
              </a:rPr>
              <a:t> ist lizenziert unter einer </a:t>
            </a:r>
            <a:br>
              <a:rPr lang="de-CH" sz="800" dirty="0">
                <a:solidFill>
                  <a:prstClr val="black"/>
                </a:solidFill>
              </a:rPr>
            </a:br>
            <a:r>
              <a:rPr lang="de-CH" sz="800" dirty="0">
                <a:solidFill>
                  <a:prstClr val="black"/>
                </a:solidFill>
                <a:hlinkClick r:id="rId4"/>
              </a:rPr>
              <a:t>Creative Commons Namensnennung 4.0 International Lizenz</a:t>
            </a:r>
            <a:r>
              <a:rPr lang="de-CH" sz="800" dirty="0">
                <a:solidFill>
                  <a:prstClr val="black"/>
                </a:solidFill>
              </a:rPr>
              <a:t>.</a:t>
            </a:r>
            <a:endParaRPr lang="de-CH" sz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4459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1492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>
                <a:latin typeface="Arial Black" panose="020B0A04020102020204" pitchFamily="34" charset="0"/>
              </a:rPr>
              <a:t>Die drei Bereiche des Modullehrplans </a:t>
            </a:r>
            <a:r>
              <a:rPr lang="de-CH" dirty="0" smtClean="0">
                <a:latin typeface="Arial Black" panose="020B0A04020102020204" pitchFamily="34" charset="0"/>
              </a:rPr>
              <a:t/>
            </a:r>
            <a:br>
              <a:rPr lang="de-CH" dirty="0" smtClean="0">
                <a:latin typeface="Arial Black" panose="020B0A04020102020204" pitchFamily="34" charset="0"/>
              </a:rPr>
            </a:br>
            <a:r>
              <a:rPr lang="de-CH" dirty="0" smtClean="0">
                <a:latin typeface="Arial Black" panose="020B0A04020102020204" pitchFamily="34" charset="0"/>
              </a:rPr>
              <a:t>«</a:t>
            </a:r>
            <a:r>
              <a:rPr lang="de-CH" dirty="0" smtClean="0">
                <a:latin typeface="Arial Black" panose="020B0A04020102020204" pitchFamily="34" charset="0"/>
              </a:rPr>
              <a:t>Medien &amp; Informatik»</a:t>
            </a:r>
            <a:endParaRPr lang="de-CH" dirty="0">
              <a:latin typeface="Arial Black" panose="020B0A04020102020204" pitchFamily="34" charset="0"/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5027482" y="4050432"/>
            <a:ext cx="2086382" cy="2119420"/>
            <a:chOff x="3779913" y="698397"/>
            <a:chExt cx="2086382" cy="2119420"/>
          </a:xfrm>
        </p:grpSpPr>
        <p:sp>
          <p:nvSpPr>
            <p:cNvPr id="6" name="Ellipse 5"/>
            <p:cNvSpPr/>
            <p:nvPr/>
          </p:nvSpPr>
          <p:spPr>
            <a:xfrm>
              <a:off x="3779913" y="698397"/>
              <a:ext cx="2086382" cy="2119420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de-CH" sz="1400" kern="0" dirty="0" smtClean="0">
                <a:solidFill>
                  <a:prstClr val="white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7" name="Rechteck 6"/>
            <p:cNvSpPr/>
            <p:nvPr/>
          </p:nvSpPr>
          <p:spPr>
            <a:xfrm>
              <a:off x="4011856" y="1573441"/>
              <a:ext cx="162249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CH" sz="1600" kern="0" dirty="0" smtClean="0">
                  <a:solidFill>
                    <a:prstClr val="white"/>
                  </a:solidFill>
                  <a:latin typeface="Arial Black" panose="020B0A04020102020204" pitchFamily="34" charset="0"/>
                </a:rPr>
                <a:t>«Informatik»</a:t>
              </a:r>
            </a:p>
          </p:txBody>
        </p:sp>
      </p:grpSp>
      <p:grpSp>
        <p:nvGrpSpPr>
          <p:cNvPr id="8" name="Gruppieren 7"/>
          <p:cNvGrpSpPr/>
          <p:nvPr/>
        </p:nvGrpSpPr>
        <p:grpSpPr>
          <a:xfrm>
            <a:off x="1829437" y="4078934"/>
            <a:ext cx="2086382" cy="2119420"/>
            <a:chOff x="3779913" y="698397"/>
            <a:chExt cx="2086382" cy="2119420"/>
          </a:xfrm>
          <a:solidFill>
            <a:srgbClr val="92D050"/>
          </a:solidFill>
        </p:grpSpPr>
        <p:sp>
          <p:nvSpPr>
            <p:cNvPr id="9" name="Ellipse 8"/>
            <p:cNvSpPr/>
            <p:nvPr/>
          </p:nvSpPr>
          <p:spPr>
            <a:xfrm>
              <a:off x="3779913" y="698397"/>
              <a:ext cx="2086382" cy="2119420"/>
            </a:xfrm>
            <a:prstGeom prst="ellipse">
              <a:avLst/>
            </a:prstGeom>
            <a:solidFill>
              <a:srgbClr val="92D05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de-CH" kern="0" dirty="0" smtClean="0">
                <a:solidFill>
                  <a:prstClr val="white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" name="Rechteck 9"/>
            <p:cNvSpPr/>
            <p:nvPr/>
          </p:nvSpPr>
          <p:spPr>
            <a:xfrm>
              <a:off x="4031016" y="1573441"/>
              <a:ext cx="1584176" cy="369332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r>
                <a:rPr lang="de-CH" kern="0" dirty="0" smtClean="0">
                  <a:solidFill>
                    <a:prstClr val="white"/>
                  </a:solidFill>
                  <a:latin typeface="Arial Black" panose="020B0A04020102020204" pitchFamily="34" charset="0"/>
                </a:rPr>
                <a:t>«Medien»</a:t>
              </a:r>
            </a:p>
          </p:txBody>
        </p:sp>
      </p:grpSp>
      <p:grpSp>
        <p:nvGrpSpPr>
          <p:cNvPr id="11" name="Gruppieren 10"/>
          <p:cNvGrpSpPr/>
          <p:nvPr/>
        </p:nvGrpSpPr>
        <p:grpSpPr>
          <a:xfrm>
            <a:off x="3384411" y="1365934"/>
            <a:ext cx="2241465" cy="2119420"/>
            <a:chOff x="3689554" y="698397"/>
            <a:chExt cx="2241465" cy="2119420"/>
          </a:xfrm>
          <a:solidFill>
            <a:srgbClr val="92D050"/>
          </a:solidFill>
        </p:grpSpPr>
        <p:sp>
          <p:nvSpPr>
            <p:cNvPr id="12" name="Ellipse 11"/>
            <p:cNvSpPr/>
            <p:nvPr/>
          </p:nvSpPr>
          <p:spPr>
            <a:xfrm>
              <a:off x="3779913" y="698397"/>
              <a:ext cx="2086382" cy="2119420"/>
            </a:xfrm>
            <a:prstGeom prst="ellipse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de-CH" kern="0" dirty="0" smtClean="0">
                <a:solidFill>
                  <a:prstClr val="white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3" name="Rechteck 12"/>
            <p:cNvSpPr/>
            <p:nvPr/>
          </p:nvSpPr>
          <p:spPr>
            <a:xfrm>
              <a:off x="3689554" y="1601178"/>
              <a:ext cx="2241465" cy="341595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r>
                <a:rPr lang="de-CH" kern="0" dirty="0" smtClean="0">
                  <a:solidFill>
                    <a:prstClr val="white"/>
                  </a:solidFill>
                  <a:latin typeface="Arial Black" panose="020B0A04020102020204" pitchFamily="34" charset="0"/>
                </a:rPr>
                <a:t>«Anwendung»</a:t>
              </a:r>
            </a:p>
          </p:txBody>
        </p:sp>
      </p:grpSp>
      <p:cxnSp>
        <p:nvCxnSpPr>
          <p:cNvPr id="14" name="Gerade Verbindung mit Pfeil 13"/>
          <p:cNvCxnSpPr/>
          <p:nvPr/>
        </p:nvCxnSpPr>
        <p:spPr>
          <a:xfrm>
            <a:off x="5160869" y="3368488"/>
            <a:ext cx="379519" cy="613975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headEnd type="triangle" w="med" len="med"/>
            <a:tailEnd type="triangle" w="med" len="med"/>
          </a:ln>
          <a:effectLst/>
        </p:spPr>
      </p:cxnSp>
      <p:cxnSp>
        <p:nvCxnSpPr>
          <p:cNvPr id="15" name="Gerade Verbindung mit Pfeil 14"/>
          <p:cNvCxnSpPr/>
          <p:nvPr/>
        </p:nvCxnSpPr>
        <p:spPr>
          <a:xfrm flipH="1">
            <a:off x="4158829" y="5138644"/>
            <a:ext cx="652163" cy="0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headEnd type="triangle" w="med" len="med"/>
            <a:tailEnd type="triangle" w="med" len="med"/>
          </a:ln>
          <a:effectLst/>
        </p:spPr>
      </p:cxnSp>
      <p:cxnSp>
        <p:nvCxnSpPr>
          <p:cNvPr id="16" name="Gerade Verbindung mit Pfeil 15"/>
          <p:cNvCxnSpPr/>
          <p:nvPr/>
        </p:nvCxnSpPr>
        <p:spPr>
          <a:xfrm flipH="1">
            <a:off x="3384411" y="3368488"/>
            <a:ext cx="379519" cy="613975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headEnd type="triangl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8603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316523" y="0"/>
            <a:ext cx="8616462" cy="14771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CH">
              <a:solidFill>
                <a:prstClr val="white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276475" y="1013681"/>
            <a:ext cx="4533900" cy="5076825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50000"/>
              </a:schemeClr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817116" y="4941168"/>
            <a:ext cx="36152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2000" dirty="0">
                <a:solidFill>
                  <a:prstClr val="black"/>
                </a:solidFill>
                <a:latin typeface="Arial Black" panose="020B0A04020102020204" pitchFamily="34" charset="0"/>
              </a:rPr>
              <a:t>Ausgewiesener</a:t>
            </a:r>
            <a:br>
              <a:rPr lang="de-CH" sz="2000" dirty="0">
                <a:solidFill>
                  <a:prstClr val="black"/>
                </a:solidFill>
                <a:latin typeface="Arial Black" panose="020B0A04020102020204" pitchFamily="34" charset="0"/>
              </a:rPr>
            </a:br>
            <a:r>
              <a:rPr lang="de-CH" sz="2000" dirty="0">
                <a:solidFill>
                  <a:prstClr val="black"/>
                </a:solidFill>
                <a:latin typeface="Arial Black" panose="020B0A04020102020204" pitchFamily="34" charset="0"/>
              </a:rPr>
              <a:t>Weiterbildungsbedarf in </a:t>
            </a:r>
            <a:br>
              <a:rPr lang="de-CH" sz="2000" dirty="0">
                <a:solidFill>
                  <a:prstClr val="black"/>
                </a:solidFill>
                <a:latin typeface="Arial Black" panose="020B0A04020102020204" pitchFamily="34" charset="0"/>
              </a:rPr>
            </a:br>
            <a:r>
              <a:rPr lang="de-CH" sz="2000" dirty="0">
                <a:solidFill>
                  <a:prstClr val="black"/>
                </a:solidFill>
                <a:latin typeface="Arial Black" panose="020B0A04020102020204" pitchFamily="34" charset="0"/>
              </a:rPr>
              <a:t>gewissen Kantonen</a:t>
            </a:r>
            <a:endParaRPr lang="de-CH" sz="200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9114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2276475" y="1013681"/>
            <a:ext cx="4533900" cy="5076825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50000"/>
              </a:schemeClr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3128804" y="4941168"/>
            <a:ext cx="29919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2000" dirty="0">
                <a:solidFill>
                  <a:prstClr val="black"/>
                </a:solidFill>
                <a:latin typeface="Arial Black" panose="020B0A04020102020204" pitchFamily="34" charset="0"/>
              </a:rPr>
              <a:t>Ausgewiesener</a:t>
            </a:r>
            <a:br>
              <a:rPr lang="de-CH" sz="2000" dirty="0">
                <a:solidFill>
                  <a:prstClr val="black"/>
                </a:solidFill>
                <a:latin typeface="Arial Black" panose="020B0A04020102020204" pitchFamily="34" charset="0"/>
              </a:rPr>
            </a:br>
            <a:r>
              <a:rPr lang="de-CH" sz="2000" dirty="0">
                <a:solidFill>
                  <a:prstClr val="black"/>
                </a:solidFill>
                <a:latin typeface="Arial Black" panose="020B0A04020102020204" pitchFamily="34" charset="0"/>
              </a:rPr>
              <a:t>Lehrmittelbedarf in </a:t>
            </a:r>
            <a:br>
              <a:rPr lang="de-CH" sz="2000" dirty="0">
                <a:solidFill>
                  <a:prstClr val="black"/>
                </a:solidFill>
                <a:latin typeface="Arial Black" panose="020B0A04020102020204" pitchFamily="34" charset="0"/>
              </a:rPr>
            </a:br>
            <a:r>
              <a:rPr lang="de-CH" sz="2000" dirty="0">
                <a:solidFill>
                  <a:prstClr val="black"/>
                </a:solidFill>
                <a:latin typeface="Arial Black" panose="020B0A04020102020204" pitchFamily="34" charset="0"/>
              </a:rPr>
              <a:t>gewissen Kantonen</a:t>
            </a:r>
            <a:endParaRPr lang="de-CH" sz="200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7471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2276475" y="1013681"/>
            <a:ext cx="4533900" cy="5076825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50000"/>
              </a:schemeClr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820580" y="4941168"/>
            <a:ext cx="34456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2000" dirty="0">
                <a:solidFill>
                  <a:prstClr val="black"/>
                </a:solidFill>
                <a:latin typeface="Arial Black" panose="020B0A04020102020204" pitchFamily="34" charset="0"/>
              </a:rPr>
              <a:t>Idealvorstellung</a:t>
            </a:r>
            <a:br>
              <a:rPr lang="de-CH" sz="2000" dirty="0">
                <a:solidFill>
                  <a:prstClr val="black"/>
                </a:solidFill>
                <a:latin typeface="Arial Black" panose="020B0A04020102020204" pitchFamily="34" charset="0"/>
              </a:rPr>
            </a:br>
            <a:r>
              <a:rPr lang="de-CH" sz="2000" dirty="0">
                <a:solidFill>
                  <a:prstClr val="black"/>
                </a:solidFill>
                <a:latin typeface="Arial Black" panose="020B0A04020102020204" pitchFamily="34" charset="0"/>
              </a:rPr>
              <a:t>der Hardware-Industrie</a:t>
            </a:r>
            <a:endParaRPr lang="de-CH" sz="200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" t="3294" r="5279" b="1202"/>
          <a:stretch/>
        </p:blipFill>
        <p:spPr>
          <a:xfrm>
            <a:off x="2932981" y="1656272"/>
            <a:ext cx="3148642" cy="3284896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15889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Jonglieren mit </a:t>
            </a:r>
            <a:br>
              <a:rPr lang="de-CH" dirty="0" smtClean="0"/>
            </a:br>
            <a:r>
              <a:rPr lang="de-CH" dirty="0" smtClean="0"/>
              <a:t>digitaler Bildung</a:t>
            </a:r>
            <a:endParaRPr lang="de-CH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3" y="548680"/>
            <a:ext cx="1152128" cy="1296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3" y="3436042"/>
            <a:ext cx="1171015" cy="13125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954" y="3436348"/>
            <a:ext cx="1170743" cy="131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1" y="3434162"/>
            <a:ext cx="1171015" cy="13125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5" y="1978588"/>
            <a:ext cx="1141947" cy="12799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5645" y="1978588"/>
            <a:ext cx="1150983" cy="12799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217" y="4933504"/>
            <a:ext cx="1184834" cy="13274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727" y="4933504"/>
            <a:ext cx="1179917" cy="13274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933502"/>
            <a:ext cx="1184304" cy="13274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3228" y="4933500"/>
            <a:ext cx="1184305" cy="13274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476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0" dirty="0" smtClean="0">
                <a:latin typeface="Arial Black" panose="020B0A04020102020204" pitchFamily="34" charset="0"/>
              </a:rPr>
              <a:t>Schülerinnen und Schüler...</a:t>
            </a:r>
            <a:endParaRPr lang="de-CH" b="0" dirty="0">
              <a:latin typeface="Arial Black" panose="020B0A04020102020204" pitchFamily="34" charset="0"/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457200" y="1379802"/>
            <a:ext cx="1514697" cy="1432224"/>
            <a:chOff x="3689554" y="698397"/>
            <a:chExt cx="2241465" cy="2119420"/>
          </a:xfrm>
          <a:solidFill>
            <a:srgbClr val="92D050"/>
          </a:solidFill>
        </p:grpSpPr>
        <p:sp>
          <p:nvSpPr>
            <p:cNvPr id="6" name="Ellipse 5"/>
            <p:cNvSpPr/>
            <p:nvPr/>
          </p:nvSpPr>
          <p:spPr>
            <a:xfrm>
              <a:off x="3779913" y="698397"/>
              <a:ext cx="2086382" cy="2119420"/>
            </a:xfrm>
            <a:prstGeom prst="ellipse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de-CH" sz="1200" kern="0" dirty="0" smtClean="0">
                <a:solidFill>
                  <a:prstClr val="white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7" name="Rechteck 6"/>
            <p:cNvSpPr/>
            <p:nvPr/>
          </p:nvSpPr>
          <p:spPr>
            <a:xfrm>
              <a:off x="3689554" y="1601178"/>
              <a:ext cx="2241465" cy="341595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r>
                <a:rPr lang="de-CH" sz="1200" kern="0" dirty="0" smtClean="0">
                  <a:solidFill>
                    <a:prstClr val="white"/>
                  </a:solidFill>
                  <a:latin typeface="Arial Black" panose="020B0A04020102020204" pitchFamily="34" charset="0"/>
                </a:rPr>
                <a:t>«Anwendung»</a:t>
              </a:r>
            </a:p>
          </p:txBody>
        </p:sp>
      </p:grpSp>
      <p:grpSp>
        <p:nvGrpSpPr>
          <p:cNvPr id="11" name="Gruppieren 10"/>
          <p:cNvGrpSpPr/>
          <p:nvPr/>
        </p:nvGrpSpPr>
        <p:grpSpPr>
          <a:xfrm>
            <a:off x="452917" y="3014890"/>
            <a:ext cx="1475242" cy="1498602"/>
            <a:chOff x="3779913" y="698397"/>
            <a:chExt cx="2086382" cy="2119420"/>
          </a:xfrm>
          <a:solidFill>
            <a:srgbClr val="92D050"/>
          </a:solidFill>
        </p:grpSpPr>
        <p:sp>
          <p:nvSpPr>
            <p:cNvPr id="12" name="Ellipse 11"/>
            <p:cNvSpPr/>
            <p:nvPr/>
          </p:nvSpPr>
          <p:spPr>
            <a:xfrm>
              <a:off x="3779913" y="698397"/>
              <a:ext cx="2086382" cy="2119420"/>
            </a:xfrm>
            <a:prstGeom prst="ellipse">
              <a:avLst/>
            </a:prstGeom>
            <a:solidFill>
              <a:srgbClr val="92D05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de-CH" sz="1000" kern="0" dirty="0" smtClean="0">
                <a:solidFill>
                  <a:prstClr val="white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3" name="Rechteck 12"/>
            <p:cNvSpPr/>
            <p:nvPr/>
          </p:nvSpPr>
          <p:spPr>
            <a:xfrm>
              <a:off x="4031016" y="1573441"/>
              <a:ext cx="1584176" cy="369332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r>
                <a:rPr lang="de-CH" sz="1200" kern="0" dirty="0" smtClean="0">
                  <a:solidFill>
                    <a:prstClr val="white"/>
                  </a:solidFill>
                  <a:latin typeface="Arial Black" panose="020B0A04020102020204" pitchFamily="34" charset="0"/>
                </a:rPr>
                <a:t>«Medien»</a:t>
              </a:r>
            </a:p>
          </p:txBody>
        </p:sp>
      </p:grpSp>
      <p:grpSp>
        <p:nvGrpSpPr>
          <p:cNvPr id="14" name="Gruppieren 13"/>
          <p:cNvGrpSpPr/>
          <p:nvPr/>
        </p:nvGrpSpPr>
        <p:grpSpPr>
          <a:xfrm>
            <a:off x="486348" y="4739976"/>
            <a:ext cx="1409897" cy="1432224"/>
            <a:chOff x="3779913" y="698397"/>
            <a:chExt cx="2086382" cy="2119420"/>
          </a:xfrm>
          <a:solidFill>
            <a:srgbClr val="FF0000"/>
          </a:solidFill>
        </p:grpSpPr>
        <p:sp>
          <p:nvSpPr>
            <p:cNvPr id="15" name="Ellipse 14"/>
            <p:cNvSpPr/>
            <p:nvPr/>
          </p:nvSpPr>
          <p:spPr>
            <a:xfrm>
              <a:off x="3779913" y="698397"/>
              <a:ext cx="2086382" cy="2119420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de-CH" sz="1200" kern="0" dirty="0" smtClean="0">
                <a:solidFill>
                  <a:prstClr val="white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6" name="Rechteck 15"/>
            <p:cNvSpPr/>
            <p:nvPr/>
          </p:nvSpPr>
          <p:spPr>
            <a:xfrm>
              <a:off x="3798605" y="1601178"/>
              <a:ext cx="2054875" cy="353969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r>
                <a:rPr lang="de-CH" sz="1200" kern="0" dirty="0" smtClean="0">
                  <a:solidFill>
                    <a:prstClr val="white"/>
                  </a:solidFill>
                  <a:latin typeface="Arial Black" panose="020B0A04020102020204" pitchFamily="34" charset="0"/>
                </a:rPr>
                <a:t>«Informatik»</a:t>
              </a:r>
            </a:p>
          </p:txBody>
        </p:sp>
      </p:grpSp>
      <p:sp>
        <p:nvSpPr>
          <p:cNvPr id="18" name="Rechteck 17"/>
          <p:cNvSpPr/>
          <p:nvPr/>
        </p:nvSpPr>
        <p:spPr>
          <a:xfrm>
            <a:off x="2174520" y="1588082"/>
            <a:ext cx="65011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Aft>
                <a:spcPts val="600"/>
              </a:spcAft>
              <a:tabLst>
                <a:tab pos="1524000" algn="l"/>
              </a:tabLst>
            </a:pPr>
            <a:r>
              <a:rPr lang="de-CH" sz="20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... </a:t>
            </a:r>
            <a:r>
              <a:rPr lang="de-CH" sz="20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nutzen </a:t>
            </a:r>
            <a:r>
              <a:rPr lang="de-CH" sz="2000" dirty="0">
                <a:solidFill>
                  <a:prstClr val="black"/>
                </a:solidFill>
                <a:latin typeface="Arial Black" panose="020B0A04020102020204" pitchFamily="34" charset="0"/>
              </a:rPr>
              <a:t>Informations- und </a:t>
            </a:r>
            <a:r>
              <a:rPr lang="de-CH" sz="20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Kommunikations-technologien </a:t>
            </a:r>
            <a:r>
              <a:rPr lang="de-CH" sz="2000" dirty="0">
                <a:solidFill>
                  <a:prstClr val="black"/>
                </a:solidFill>
                <a:latin typeface="Arial Black" panose="020B0A04020102020204" pitchFamily="34" charset="0"/>
              </a:rPr>
              <a:t>in allen Bereichen des Lebens effektiv und </a:t>
            </a:r>
            <a:r>
              <a:rPr lang="de-CH" sz="20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effizient.</a:t>
            </a:r>
            <a:endParaRPr lang="de-CH" sz="200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2185632" y="3256359"/>
            <a:ext cx="65011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Aft>
                <a:spcPts val="600"/>
              </a:spcAft>
              <a:tabLst>
                <a:tab pos="1524000" algn="l"/>
              </a:tabLst>
            </a:pPr>
            <a:r>
              <a:rPr lang="de-CH" sz="20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... </a:t>
            </a:r>
            <a:r>
              <a:rPr lang="de-CH" sz="20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produzieren </a:t>
            </a:r>
            <a:r>
              <a:rPr lang="de-CH" sz="2000" dirty="0">
                <a:solidFill>
                  <a:prstClr val="black"/>
                </a:solidFill>
                <a:latin typeface="Arial Black" panose="020B0A04020102020204" pitchFamily="34" charset="0"/>
              </a:rPr>
              <a:t>digitale Inhalte und reflektieren die Nutzung, Bedeutung und Wirkung von (digitalen) Medien </a:t>
            </a:r>
            <a:r>
              <a:rPr lang="de-CH" sz="20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kritisch.</a:t>
            </a:r>
            <a:endParaRPr lang="de-CH" sz="200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2217059" y="4654032"/>
            <a:ext cx="650116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Aft>
                <a:spcPts val="600"/>
              </a:spcAft>
              <a:tabLst>
                <a:tab pos="1524000" algn="l"/>
              </a:tabLst>
            </a:pPr>
            <a:r>
              <a:rPr lang="de-CH" sz="20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... verstehen </a:t>
            </a:r>
            <a:r>
              <a:rPr lang="de-CH" sz="2000" dirty="0">
                <a:solidFill>
                  <a:prstClr val="black"/>
                </a:solidFill>
                <a:latin typeface="Arial Black" panose="020B0A04020102020204" pitchFamily="34" charset="0"/>
              </a:rPr>
              <a:t>Grundkonzepte der </a:t>
            </a:r>
            <a:r>
              <a:rPr lang="de-CH" sz="20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automati-sierten </a:t>
            </a:r>
            <a:r>
              <a:rPr lang="de-CH" sz="2000" dirty="0">
                <a:solidFill>
                  <a:prstClr val="black"/>
                </a:solidFill>
                <a:latin typeface="Arial Black" panose="020B0A04020102020204" pitchFamily="34" charset="0"/>
              </a:rPr>
              <a:t>Informationsverarbeitung, nutzen sie zur Entwicklung von Lösungsstrategien in allen Lebensbereichen und zum Verständnis der Informationsgesellschaft.</a:t>
            </a:r>
          </a:p>
        </p:txBody>
      </p:sp>
    </p:spTree>
    <p:extLst>
      <p:ext uri="{BB962C8B-B14F-4D97-AF65-F5344CB8AC3E}">
        <p14:creationId xmlns:p14="http://schemas.microsoft.com/office/powerpoint/2010/main" val="339794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2305050" y="1013681"/>
            <a:ext cx="4533900" cy="5076825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50000"/>
              </a:schemeClr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3792259" y="1340768"/>
            <a:ext cx="1559482" cy="1584176"/>
          </a:xfrm>
          <a:prstGeom prst="ellipse">
            <a:avLst/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de-CH" sz="2800" kern="0" dirty="0">
                <a:solidFill>
                  <a:prstClr val="white"/>
                </a:solidFill>
                <a:latin typeface="Arial Black" panose="020B0A04020102020204" pitchFamily="34" charset="0"/>
              </a:rPr>
              <a:t>A</a:t>
            </a:r>
          </a:p>
        </p:txBody>
      </p:sp>
      <p:sp>
        <p:nvSpPr>
          <p:cNvPr id="5" name="Ellipse 4"/>
          <p:cNvSpPr/>
          <p:nvPr/>
        </p:nvSpPr>
        <p:spPr>
          <a:xfrm>
            <a:off x="4728653" y="2897924"/>
            <a:ext cx="1559482" cy="1584176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de-CH" sz="2800" kern="0" dirty="0">
                <a:solidFill>
                  <a:prstClr val="white"/>
                </a:solidFill>
                <a:latin typeface="Arial Black" panose="020B0A04020102020204" pitchFamily="34" charset="0"/>
              </a:rPr>
              <a:t>I</a:t>
            </a:r>
            <a:endParaRPr lang="de-CH" sz="2800" kern="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2699792" y="2897924"/>
            <a:ext cx="1559482" cy="1584176"/>
          </a:xfrm>
          <a:prstGeom prst="ellipse">
            <a:avLst/>
          </a:prstGeom>
          <a:solidFill>
            <a:srgbClr val="92D05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de-CH" sz="2800" kern="0" dirty="0">
                <a:solidFill>
                  <a:prstClr val="white"/>
                </a:solidFill>
                <a:latin typeface="Arial Black" panose="020B0A04020102020204" pitchFamily="34" charset="0"/>
              </a:rPr>
              <a:t>M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3278071" y="4941168"/>
            <a:ext cx="26933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2000" dirty="0">
                <a:solidFill>
                  <a:prstClr val="black"/>
                </a:solidFill>
                <a:latin typeface="Arial Black" panose="020B0A04020102020204" pitchFamily="34" charset="0"/>
              </a:rPr>
              <a:t>Lehrplan 21:</a:t>
            </a:r>
            <a:br>
              <a:rPr lang="de-CH" sz="2000" dirty="0">
                <a:solidFill>
                  <a:prstClr val="black"/>
                </a:solidFill>
                <a:latin typeface="Arial Black" panose="020B0A04020102020204" pitchFamily="34" charset="0"/>
              </a:rPr>
            </a:br>
            <a:r>
              <a:rPr lang="de-CH" sz="2000" dirty="0">
                <a:solidFill>
                  <a:prstClr val="black"/>
                </a:solidFill>
                <a:latin typeface="Arial Black" panose="020B0A04020102020204" pitchFamily="34" charset="0"/>
              </a:rPr>
              <a:t>Modul «Medien &amp; </a:t>
            </a:r>
            <a:br>
              <a:rPr lang="de-CH" sz="2000" dirty="0">
                <a:solidFill>
                  <a:prstClr val="black"/>
                </a:solidFill>
                <a:latin typeface="Arial Black" panose="020B0A04020102020204" pitchFamily="34" charset="0"/>
              </a:rPr>
            </a:br>
            <a:r>
              <a:rPr lang="de-CH" sz="2000" dirty="0">
                <a:solidFill>
                  <a:prstClr val="black"/>
                </a:solidFill>
                <a:latin typeface="Arial Black" panose="020B0A04020102020204" pitchFamily="34" charset="0"/>
              </a:rPr>
              <a:t>Informatik»</a:t>
            </a:r>
            <a:endParaRPr lang="de-CH" sz="200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1064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2276475" y="1013681"/>
            <a:ext cx="4533900" cy="5076825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50000"/>
              </a:schemeClr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2662712" y="1301713"/>
            <a:ext cx="3738382" cy="3797578"/>
          </a:xfrm>
          <a:prstGeom prst="ellipse">
            <a:avLst/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de-CH" sz="2800" kern="0" dirty="0">
                <a:solidFill>
                  <a:prstClr val="white"/>
                </a:solidFill>
                <a:latin typeface="Arial Black" panose="020B0A04020102020204" pitchFamily="34" charset="0"/>
              </a:rPr>
              <a:t>A</a:t>
            </a:r>
          </a:p>
        </p:txBody>
      </p:sp>
      <p:sp>
        <p:nvSpPr>
          <p:cNvPr id="8" name="Ellipse 7"/>
          <p:cNvSpPr/>
          <p:nvPr/>
        </p:nvSpPr>
        <p:spPr>
          <a:xfrm>
            <a:off x="5027213" y="3749982"/>
            <a:ext cx="507877" cy="515919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de-CH" sz="2400" kern="0" dirty="0">
                <a:solidFill>
                  <a:prstClr val="white"/>
                </a:solidFill>
                <a:latin typeface="Arial Black" panose="020B0A04020102020204" pitchFamily="34" charset="0"/>
              </a:rPr>
              <a:t>I</a:t>
            </a:r>
            <a:endParaRPr lang="de-CH" sz="2400" kern="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3333577" y="3509904"/>
            <a:ext cx="980550" cy="996077"/>
          </a:xfrm>
          <a:prstGeom prst="ellipse">
            <a:avLst/>
          </a:prstGeom>
          <a:solidFill>
            <a:srgbClr val="92D05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de-CH" sz="2800" kern="0" dirty="0">
                <a:solidFill>
                  <a:prstClr val="white"/>
                </a:solidFill>
                <a:latin typeface="Arial Black" panose="020B0A04020102020204" pitchFamily="34" charset="0"/>
              </a:rPr>
              <a:t>M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586959" y="5262153"/>
            <a:ext cx="39129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2000" dirty="0">
                <a:solidFill>
                  <a:prstClr val="black"/>
                </a:solidFill>
                <a:latin typeface="Arial Black" panose="020B0A04020102020204" pitchFamily="34" charset="0"/>
              </a:rPr>
              <a:t>Öffentliche Wahrnehmung:</a:t>
            </a:r>
            <a:br>
              <a:rPr lang="de-CH" sz="2000" dirty="0">
                <a:solidFill>
                  <a:prstClr val="black"/>
                </a:solidFill>
                <a:latin typeface="Arial Black" panose="020B0A04020102020204" pitchFamily="34" charset="0"/>
              </a:rPr>
            </a:br>
            <a:r>
              <a:rPr lang="de-CH" sz="2000" dirty="0">
                <a:solidFill>
                  <a:prstClr val="black"/>
                </a:solidFill>
                <a:latin typeface="Arial Black" panose="020B0A04020102020204" pitchFamily="34" charset="0"/>
              </a:rPr>
              <a:t>«Informatik in der Schule»</a:t>
            </a:r>
            <a:endParaRPr lang="de-CH" sz="200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528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2276475" y="1013681"/>
            <a:ext cx="4533900" cy="5076825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50000"/>
              </a:schemeClr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2662712" y="1301713"/>
            <a:ext cx="3738382" cy="3797578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de-CH" sz="2800" kern="0" dirty="0">
                <a:solidFill>
                  <a:prstClr val="white"/>
                </a:solidFill>
                <a:latin typeface="Arial Black" panose="020B0A04020102020204" pitchFamily="34" charset="0"/>
              </a:rPr>
              <a:t>I</a:t>
            </a:r>
          </a:p>
        </p:txBody>
      </p:sp>
      <p:sp>
        <p:nvSpPr>
          <p:cNvPr id="8" name="Ellipse 7"/>
          <p:cNvSpPr/>
          <p:nvPr/>
        </p:nvSpPr>
        <p:spPr>
          <a:xfrm>
            <a:off x="5027213" y="3749982"/>
            <a:ext cx="507877" cy="515919"/>
          </a:xfrm>
          <a:prstGeom prst="ellipse">
            <a:avLst/>
          </a:prstGeom>
          <a:solidFill>
            <a:srgbClr val="92D05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de-CH" sz="2400" kern="0" dirty="0">
                <a:solidFill>
                  <a:prstClr val="white"/>
                </a:solidFill>
                <a:latin typeface="Arial Black" panose="020B0A04020102020204" pitchFamily="34" charset="0"/>
              </a:rPr>
              <a:t>M</a:t>
            </a:r>
          </a:p>
        </p:txBody>
      </p:sp>
      <p:sp>
        <p:nvSpPr>
          <p:cNvPr id="9" name="Ellipse 8"/>
          <p:cNvSpPr/>
          <p:nvPr/>
        </p:nvSpPr>
        <p:spPr>
          <a:xfrm>
            <a:off x="3333577" y="3509904"/>
            <a:ext cx="980550" cy="996077"/>
          </a:xfrm>
          <a:prstGeom prst="ellipse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de-CH" sz="2800" kern="0" dirty="0">
                <a:solidFill>
                  <a:prstClr val="white"/>
                </a:solidFill>
                <a:latin typeface="Arial Black" panose="020B0A04020102020204" pitchFamily="34" charset="0"/>
              </a:rPr>
              <a:t>A</a:t>
            </a:r>
            <a:endParaRPr lang="de-CH" sz="2800" kern="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917115" y="5462208"/>
            <a:ext cx="3278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2000" dirty="0">
                <a:solidFill>
                  <a:prstClr val="black"/>
                </a:solidFill>
                <a:latin typeface="Arial Black" panose="020B0A04020102020204" pitchFamily="34" charset="0"/>
              </a:rPr>
              <a:t>Informatische Bildung</a:t>
            </a:r>
            <a:endParaRPr lang="de-CH" sz="200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78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316523" y="0"/>
            <a:ext cx="8616462" cy="14771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CH">
              <a:solidFill>
                <a:prstClr val="white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2276475" y="1013681"/>
            <a:ext cx="4533900" cy="5076825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50000"/>
              </a:schemeClr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2662712" y="1301713"/>
            <a:ext cx="3738382" cy="3797578"/>
          </a:xfrm>
          <a:prstGeom prst="ellipse">
            <a:avLst/>
          </a:prstGeom>
          <a:solidFill>
            <a:srgbClr val="92D05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de-CH" sz="2800" kern="0" dirty="0">
                <a:solidFill>
                  <a:prstClr val="white"/>
                </a:solidFill>
                <a:latin typeface="Arial Black" panose="020B0A04020102020204" pitchFamily="34" charset="0"/>
              </a:rPr>
              <a:t>M</a:t>
            </a:r>
          </a:p>
        </p:txBody>
      </p:sp>
      <p:sp>
        <p:nvSpPr>
          <p:cNvPr id="8" name="Ellipse 7"/>
          <p:cNvSpPr/>
          <p:nvPr/>
        </p:nvSpPr>
        <p:spPr>
          <a:xfrm>
            <a:off x="5027213" y="3749982"/>
            <a:ext cx="507877" cy="515919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de-CH" sz="2400" kern="0" dirty="0">
                <a:solidFill>
                  <a:prstClr val="white"/>
                </a:solidFill>
                <a:latin typeface="Arial Black" panose="020B0A04020102020204" pitchFamily="34" charset="0"/>
              </a:rPr>
              <a:t>I</a:t>
            </a:r>
          </a:p>
        </p:txBody>
      </p:sp>
      <p:sp>
        <p:nvSpPr>
          <p:cNvPr id="9" name="Ellipse 8"/>
          <p:cNvSpPr/>
          <p:nvPr/>
        </p:nvSpPr>
        <p:spPr>
          <a:xfrm>
            <a:off x="3333577" y="3509904"/>
            <a:ext cx="980550" cy="996077"/>
          </a:xfrm>
          <a:prstGeom prst="ellipse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de-CH" sz="2800" kern="0" dirty="0">
                <a:solidFill>
                  <a:prstClr val="white"/>
                </a:solidFill>
                <a:latin typeface="Arial Black" panose="020B0A04020102020204" pitchFamily="34" charset="0"/>
              </a:rPr>
              <a:t>A</a:t>
            </a:r>
            <a:endParaRPr lang="de-CH" sz="2800" kern="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443542" y="5462208"/>
            <a:ext cx="22252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2000" dirty="0">
                <a:solidFill>
                  <a:prstClr val="black"/>
                </a:solidFill>
                <a:latin typeface="Arial Black" panose="020B0A04020102020204" pitchFamily="34" charset="0"/>
              </a:rPr>
              <a:t>Medienbildung</a:t>
            </a:r>
            <a:endParaRPr lang="de-CH" sz="200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3508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2276475" y="1013681"/>
            <a:ext cx="4533900" cy="5076825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50000"/>
              </a:schemeClr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715059" y="-6301037"/>
            <a:ext cx="3009069" cy="337171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CH" sz="800" dirty="0">
                <a:solidFill>
                  <a:prstClr val="black"/>
                </a:solidFill>
                <a:latin typeface="Arial Black" panose="020B0A04020102020204" pitchFamily="34" charset="0"/>
              </a:rPr>
              <a:t>Nicht vor 12!</a:t>
            </a:r>
            <a:endParaRPr lang="de-CH" sz="80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Kreis 10"/>
          <p:cNvSpPr/>
          <p:nvPr/>
        </p:nvSpPr>
        <p:spPr>
          <a:xfrm>
            <a:off x="2662712" y="1308455"/>
            <a:ext cx="3738381" cy="3790835"/>
          </a:xfrm>
          <a:prstGeom prst="pie">
            <a:avLst>
              <a:gd name="adj1" fmla="val 16214587"/>
              <a:gd name="adj2" fmla="val 1985661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prstClr val="black"/>
              </a:solidFill>
            </a:endParaRPr>
          </a:p>
        </p:txBody>
      </p:sp>
      <p:cxnSp>
        <p:nvCxnSpPr>
          <p:cNvPr id="14" name="Gerade Verbindung 13"/>
          <p:cNvCxnSpPr/>
          <p:nvPr/>
        </p:nvCxnSpPr>
        <p:spPr>
          <a:xfrm>
            <a:off x="3574897" y="-6220072"/>
            <a:ext cx="27301" cy="2790216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3684824" y="-6077181"/>
            <a:ext cx="5140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>
                <a:solidFill>
                  <a:prstClr val="white"/>
                </a:solidFill>
                <a:latin typeface="Arial Black" panose="020B0A04020102020204" pitchFamily="34" charset="0"/>
              </a:rPr>
              <a:t>A</a:t>
            </a:r>
            <a:endParaRPr lang="de-CH" sz="120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4012898" y="-5509032"/>
            <a:ext cx="411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>
                <a:solidFill>
                  <a:prstClr val="white"/>
                </a:solidFill>
                <a:latin typeface="Arial Black" panose="020B0A04020102020204" pitchFamily="34" charset="0"/>
              </a:rPr>
              <a:t>I</a:t>
            </a:r>
            <a:endParaRPr lang="de-CH" sz="120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3696656" y="-4997061"/>
            <a:ext cx="557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>
                <a:solidFill>
                  <a:prstClr val="white"/>
                </a:solidFill>
                <a:latin typeface="Arial Black" panose="020B0A04020102020204" pitchFamily="34" charset="0"/>
              </a:rPr>
              <a:t>M</a:t>
            </a:r>
          </a:p>
        </p:txBody>
      </p:sp>
      <p:sp>
        <p:nvSpPr>
          <p:cNvPr id="18" name="Ellipse 17"/>
          <p:cNvSpPr/>
          <p:nvPr/>
        </p:nvSpPr>
        <p:spPr>
          <a:xfrm>
            <a:off x="1991637" y="-5401603"/>
            <a:ext cx="288262" cy="2858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200" dirty="0">
                <a:solidFill>
                  <a:prstClr val="white"/>
                </a:solidFill>
                <a:latin typeface="Arial Black" panose="020B0A04020102020204" pitchFamily="34" charset="0"/>
              </a:rPr>
              <a:t>M</a:t>
            </a:r>
            <a:endParaRPr lang="de-CH" sz="120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2266735" y="-5373668"/>
            <a:ext cx="288262" cy="2858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200" dirty="0">
                <a:solidFill>
                  <a:prstClr val="white"/>
                </a:solidFill>
                <a:latin typeface="Arial Black" panose="020B0A04020102020204" pitchFamily="34" charset="0"/>
              </a:rPr>
              <a:t>M</a:t>
            </a:r>
            <a:endParaRPr lang="de-CH" sz="120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Kreis 25"/>
          <p:cNvSpPr/>
          <p:nvPr/>
        </p:nvSpPr>
        <p:spPr>
          <a:xfrm rot="3630689">
            <a:off x="2663177" y="1319535"/>
            <a:ext cx="3716532" cy="3768678"/>
          </a:xfrm>
          <a:prstGeom prst="pie">
            <a:avLst>
              <a:gd name="adj1" fmla="val 16214587"/>
              <a:gd name="adj2" fmla="val 1985661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prstClr val="black"/>
              </a:solidFill>
            </a:endParaRPr>
          </a:p>
        </p:txBody>
      </p:sp>
      <p:sp>
        <p:nvSpPr>
          <p:cNvPr id="27" name="Kreis 26"/>
          <p:cNvSpPr/>
          <p:nvPr/>
        </p:nvSpPr>
        <p:spPr>
          <a:xfrm rot="7154252">
            <a:off x="2641794" y="1308457"/>
            <a:ext cx="3738381" cy="3790835"/>
          </a:xfrm>
          <a:prstGeom prst="pie">
            <a:avLst>
              <a:gd name="adj1" fmla="val 16214587"/>
              <a:gd name="adj2" fmla="val 19768507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prstClr val="black"/>
              </a:solidFill>
            </a:endParaRPr>
          </a:p>
        </p:txBody>
      </p:sp>
      <p:cxnSp>
        <p:nvCxnSpPr>
          <p:cNvPr id="20" name="Gerade Verbindung 19"/>
          <p:cNvCxnSpPr>
            <a:endCxn id="26" idx="3"/>
          </p:cNvCxnSpPr>
          <p:nvPr/>
        </p:nvCxnSpPr>
        <p:spPr>
          <a:xfrm flipV="1">
            <a:off x="4543425" y="2276310"/>
            <a:ext cx="1618249" cy="927562"/>
          </a:xfrm>
          <a:prstGeom prst="line">
            <a:avLst/>
          </a:prstGeom>
          <a:ln w="762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>
            <a:off x="4543425" y="3203874"/>
            <a:ext cx="1627893" cy="945206"/>
          </a:xfrm>
          <a:prstGeom prst="line">
            <a:avLst/>
          </a:prstGeom>
          <a:ln w="762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>
            <a:off x="4521444" y="1308455"/>
            <a:ext cx="18751" cy="3764477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4833667" y="1844824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800" dirty="0">
                <a:solidFill>
                  <a:prstClr val="white"/>
                </a:solidFill>
                <a:latin typeface="Arial Black" panose="020B0A04020102020204" pitchFamily="34" charset="0"/>
              </a:rPr>
              <a:t>A</a:t>
            </a:r>
            <a:endParaRPr lang="de-CH" sz="280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492334" y="2901254"/>
            <a:ext cx="324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800" dirty="0">
                <a:solidFill>
                  <a:prstClr val="white"/>
                </a:solidFill>
                <a:latin typeface="Arial Black" panose="020B0A04020102020204" pitchFamily="34" charset="0"/>
              </a:rPr>
              <a:t>I</a:t>
            </a:r>
            <a:endParaRPr lang="de-CH" sz="280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4834471" y="3971521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800" dirty="0">
                <a:solidFill>
                  <a:prstClr val="white"/>
                </a:solidFill>
                <a:latin typeface="Arial Black" panose="020B0A04020102020204" pitchFamily="34" charset="0"/>
              </a:rPr>
              <a:t>M</a:t>
            </a:r>
            <a:endParaRPr lang="de-CH" sz="280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3340504" y="5462208"/>
            <a:ext cx="24313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2000" dirty="0">
                <a:solidFill>
                  <a:prstClr val="black"/>
                </a:solidFill>
                <a:latin typeface="Arial Black" panose="020B0A04020102020204" pitchFamily="34" charset="0"/>
              </a:rPr>
              <a:t>Aber erst ab 12!</a:t>
            </a:r>
            <a:endParaRPr lang="de-CH" sz="200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2053" name="Titel 20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1537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2276475" y="1013681"/>
            <a:ext cx="4533900" cy="5076825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50000"/>
              </a:schemeClr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715059" y="-6301037"/>
            <a:ext cx="3009069" cy="337171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CH" sz="800" dirty="0">
                <a:solidFill>
                  <a:prstClr val="black"/>
                </a:solidFill>
                <a:latin typeface="Arial Black" panose="020B0A04020102020204" pitchFamily="34" charset="0"/>
              </a:rPr>
              <a:t>Nicht vor 12!</a:t>
            </a:r>
            <a:endParaRPr lang="de-CH" sz="80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14" name="Gerade Verbindung 13"/>
          <p:cNvCxnSpPr/>
          <p:nvPr/>
        </p:nvCxnSpPr>
        <p:spPr>
          <a:xfrm>
            <a:off x="3574897" y="-6220072"/>
            <a:ext cx="27301" cy="2790216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3684824" y="-6077181"/>
            <a:ext cx="5140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>
                <a:solidFill>
                  <a:prstClr val="white"/>
                </a:solidFill>
                <a:latin typeface="Arial Black" panose="020B0A04020102020204" pitchFamily="34" charset="0"/>
              </a:rPr>
              <a:t>A</a:t>
            </a:r>
            <a:endParaRPr lang="de-CH" sz="120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4012898" y="-5509032"/>
            <a:ext cx="411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>
                <a:solidFill>
                  <a:prstClr val="white"/>
                </a:solidFill>
                <a:latin typeface="Arial Black" panose="020B0A04020102020204" pitchFamily="34" charset="0"/>
              </a:rPr>
              <a:t>I</a:t>
            </a:r>
            <a:endParaRPr lang="de-CH" sz="120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3696656" y="-4997061"/>
            <a:ext cx="557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>
                <a:solidFill>
                  <a:prstClr val="white"/>
                </a:solidFill>
                <a:latin typeface="Arial Black" panose="020B0A04020102020204" pitchFamily="34" charset="0"/>
              </a:rPr>
              <a:t>M</a:t>
            </a:r>
          </a:p>
        </p:txBody>
      </p:sp>
      <p:sp>
        <p:nvSpPr>
          <p:cNvPr id="18" name="Ellipse 17"/>
          <p:cNvSpPr/>
          <p:nvPr/>
        </p:nvSpPr>
        <p:spPr>
          <a:xfrm>
            <a:off x="1991637" y="-5401603"/>
            <a:ext cx="288262" cy="2858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200" dirty="0">
                <a:solidFill>
                  <a:prstClr val="white"/>
                </a:solidFill>
                <a:latin typeface="Arial Black" panose="020B0A04020102020204" pitchFamily="34" charset="0"/>
              </a:rPr>
              <a:t>M</a:t>
            </a:r>
            <a:endParaRPr lang="de-CH" sz="120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2266735" y="-5373668"/>
            <a:ext cx="288262" cy="2858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200" dirty="0">
                <a:solidFill>
                  <a:prstClr val="white"/>
                </a:solidFill>
                <a:latin typeface="Arial Black" panose="020B0A04020102020204" pitchFamily="34" charset="0"/>
              </a:rPr>
              <a:t>M</a:t>
            </a:r>
            <a:endParaRPr lang="de-CH" sz="120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3219256" y="5301208"/>
            <a:ext cx="26738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2000" dirty="0">
                <a:solidFill>
                  <a:prstClr val="black"/>
                </a:solidFill>
                <a:latin typeface="Arial Black" panose="020B0A04020102020204" pitchFamily="34" charset="0"/>
              </a:rPr>
              <a:t>In den Wald statt</a:t>
            </a:r>
            <a:br>
              <a:rPr lang="de-CH" sz="2000" dirty="0">
                <a:solidFill>
                  <a:prstClr val="black"/>
                </a:solidFill>
                <a:latin typeface="Arial Black" panose="020B0A04020102020204" pitchFamily="34" charset="0"/>
              </a:rPr>
            </a:br>
            <a:r>
              <a:rPr lang="de-CH" sz="2000" dirty="0">
                <a:solidFill>
                  <a:prstClr val="black"/>
                </a:solidFill>
                <a:latin typeface="Arial Black" panose="020B0A04020102020204" pitchFamily="34" charset="0"/>
              </a:rPr>
              <a:t>vor den Computer</a:t>
            </a:r>
            <a:endParaRPr lang="de-CH" sz="200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Gleichschenkliges Dreieck 1"/>
          <p:cNvSpPr/>
          <p:nvPr/>
        </p:nvSpPr>
        <p:spPr>
          <a:xfrm>
            <a:off x="3580880" y="1660031"/>
            <a:ext cx="1869211" cy="1184441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sp>
        <p:nvSpPr>
          <p:cNvPr id="22" name="Gleichschenkliges Dreieck 21"/>
          <p:cNvSpPr/>
          <p:nvPr/>
        </p:nvSpPr>
        <p:spPr>
          <a:xfrm>
            <a:off x="3332838" y="2276872"/>
            <a:ext cx="2380628" cy="1346662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sp>
        <p:nvSpPr>
          <p:cNvPr id="23" name="Gleichschenkliges Dreieck 22"/>
          <p:cNvSpPr/>
          <p:nvPr/>
        </p:nvSpPr>
        <p:spPr>
          <a:xfrm>
            <a:off x="3091653" y="2785487"/>
            <a:ext cx="2881750" cy="1630134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4246229" y="4415621"/>
            <a:ext cx="534128" cy="7200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2409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2276475" y="1013681"/>
            <a:ext cx="4533900" cy="5076825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50000"/>
              </a:schemeClr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2662712" y="1301713"/>
            <a:ext cx="3738382" cy="3797578"/>
          </a:xfrm>
          <a:prstGeom prst="ellipse">
            <a:avLst/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de-CH" sz="2800" kern="0" dirty="0">
                <a:solidFill>
                  <a:prstClr val="white"/>
                </a:solidFill>
                <a:latin typeface="Arial Black" panose="020B0A04020102020204" pitchFamily="34" charset="0"/>
              </a:rPr>
              <a:t>A</a:t>
            </a:r>
          </a:p>
        </p:txBody>
      </p:sp>
      <p:sp>
        <p:nvSpPr>
          <p:cNvPr id="8" name="Ellipse 7"/>
          <p:cNvSpPr/>
          <p:nvPr/>
        </p:nvSpPr>
        <p:spPr>
          <a:xfrm>
            <a:off x="5027213" y="3749982"/>
            <a:ext cx="507877" cy="515919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de-CH" sz="2400" kern="0" dirty="0">
                <a:solidFill>
                  <a:prstClr val="white"/>
                </a:solidFill>
                <a:latin typeface="Arial Black" panose="020B0A04020102020204" pitchFamily="34" charset="0"/>
              </a:rPr>
              <a:t>I</a:t>
            </a:r>
            <a:endParaRPr lang="de-CH" sz="2400" kern="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3333577" y="3509904"/>
            <a:ext cx="980550" cy="996077"/>
          </a:xfrm>
          <a:prstGeom prst="ellipse">
            <a:avLst/>
          </a:prstGeom>
          <a:solidFill>
            <a:srgbClr val="92D05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de-CH" sz="2800" kern="0" dirty="0">
                <a:solidFill>
                  <a:prstClr val="white"/>
                </a:solidFill>
                <a:latin typeface="Arial Black" panose="020B0A04020102020204" pitchFamily="34" charset="0"/>
              </a:rPr>
              <a:t>M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3545526" y="5492403"/>
            <a:ext cx="1995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2000" dirty="0">
                <a:solidFill>
                  <a:prstClr val="black"/>
                </a:solidFill>
                <a:latin typeface="Arial Black" panose="020B0A04020102020204" pitchFamily="34" charset="0"/>
              </a:rPr>
              <a:t>Schulrealität</a:t>
            </a:r>
            <a:endParaRPr lang="de-CH" sz="200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Ellipse 1"/>
          <p:cNvSpPr/>
          <p:nvPr/>
        </p:nvSpPr>
        <p:spPr>
          <a:xfrm>
            <a:off x="3059832" y="2717125"/>
            <a:ext cx="1033060" cy="10330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2793714" y="1276658"/>
            <a:ext cx="1033060" cy="10330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5368034" y="1916832"/>
            <a:ext cx="1033060" cy="10330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5255756" y="3989451"/>
            <a:ext cx="1033060" cy="10330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3635896" y="4239639"/>
            <a:ext cx="1033060" cy="10330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4264154" y="1983811"/>
            <a:ext cx="713300" cy="7133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5011384" y="1632226"/>
            <a:ext cx="356650" cy="3566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4042499" y="1510551"/>
            <a:ext cx="356650" cy="3566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648449" y="2255037"/>
            <a:ext cx="356650" cy="3566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2881507" y="2433362"/>
            <a:ext cx="356650" cy="3566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2868519" y="3682201"/>
            <a:ext cx="356650" cy="3566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4899106" y="2731421"/>
            <a:ext cx="356650" cy="3566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5947621" y="3325551"/>
            <a:ext cx="356650" cy="3566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5354516" y="3155878"/>
            <a:ext cx="356650" cy="3566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4531902" y="3611911"/>
            <a:ext cx="426939" cy="42693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4780516" y="4505981"/>
            <a:ext cx="250188" cy="25018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4960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_phsz_120903">
  <a:themeElements>
    <a:clrScheme name="Benutzerdefiniert 1">
      <a:dk1>
        <a:sysClr val="windowText" lastClr="000000"/>
      </a:dk1>
      <a:lt1>
        <a:sysClr val="window" lastClr="FFFFFF"/>
      </a:lt1>
      <a:dk2>
        <a:srgbClr val="B2B2B2"/>
      </a:dk2>
      <a:lt2>
        <a:srgbClr val="FFFFFF"/>
      </a:lt2>
      <a:accent1>
        <a:srgbClr val="F56900"/>
      </a:accent1>
      <a:accent2>
        <a:srgbClr val="E1007D"/>
      </a:accent2>
      <a:accent3>
        <a:srgbClr val="0082C8"/>
      </a:accent3>
      <a:accent4>
        <a:srgbClr val="6EB92D"/>
      </a:accent4>
      <a:accent5>
        <a:srgbClr val="E12332"/>
      </a:accent5>
      <a:accent6>
        <a:srgbClr val="FFFF00"/>
      </a:accent6>
      <a:hlink>
        <a:srgbClr val="000000"/>
      </a:hlink>
      <a:folHlink>
        <a:srgbClr val="00000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Bildschirmpräsentation (4:3)</PresentationFormat>
  <Paragraphs>53</Paragraphs>
  <Slides>13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Vorlage_phsz_120903</vt:lpstr>
      <vt:lpstr>Die drei Bereiche des Modullehrplans  «Medien &amp; Informatik»</vt:lpstr>
      <vt:lpstr>Schülerinnen und Schüler...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Jonglieren mit  digitaler Bildung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user</dc:creator>
  <cp:lastModifiedBy>user</cp:lastModifiedBy>
  <cp:revision>2</cp:revision>
  <dcterms:created xsi:type="dcterms:W3CDTF">2015-06-02T09:08:40Z</dcterms:created>
  <dcterms:modified xsi:type="dcterms:W3CDTF">2015-06-02T09:18:38Z</dcterms:modified>
</cp:coreProperties>
</file>